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386D65-2ED9-4DB4-A3F5-4FB1146A5AA5}" type="datetimeFigureOut">
              <a:rPr lang="el-GR" smtClean="0"/>
              <a:pPr/>
              <a:t>9/7/2018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8C3176B-EF8C-46A5-B13C-5018014E73B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57334"/>
          </a:xfrm>
        </p:spPr>
        <p:txBody>
          <a:bodyPr/>
          <a:lstStyle/>
          <a:p>
            <a:r>
              <a:rPr lang="el-GR" sz="2400" dirty="0" smtClean="0"/>
              <a:t>Δυναμι</a:t>
            </a:r>
            <a:r>
              <a:rPr lang="en-US" sz="2400" dirty="0" smtClean="0"/>
              <a:t>KH</a:t>
            </a:r>
            <a:r>
              <a:rPr lang="el-GR" sz="2400" dirty="0" smtClean="0"/>
              <a:t> μελ</a:t>
            </a:r>
            <a:r>
              <a:rPr lang="en-US" sz="2400" dirty="0" smtClean="0"/>
              <a:t>E</a:t>
            </a:r>
            <a:r>
              <a:rPr lang="el-GR" sz="2400" dirty="0" smtClean="0"/>
              <a:t>τη και προσομο</a:t>
            </a:r>
            <a:r>
              <a:rPr lang="en-US" sz="2400" dirty="0" smtClean="0"/>
              <a:t>I</a:t>
            </a:r>
            <a:r>
              <a:rPr lang="el-GR" sz="2400" dirty="0" smtClean="0"/>
              <a:t>ωση εν</a:t>
            </a:r>
            <a:r>
              <a:rPr lang="en-US" sz="2400" dirty="0" smtClean="0"/>
              <a:t>O</a:t>
            </a:r>
            <a:r>
              <a:rPr lang="el-GR" sz="2400" dirty="0" smtClean="0"/>
              <a:t>Σ συστΗματοΣ συζευγμΕνου μη γραμμικΟΥ</a:t>
            </a:r>
            <a:br>
              <a:rPr lang="el-GR" sz="2400" dirty="0" smtClean="0"/>
            </a:br>
            <a:r>
              <a:rPr lang="el-GR" sz="2400" dirty="0" smtClean="0"/>
              <a:t>ταλαντωτΗ με γραμμικοΥΣ ταλαντωτΕΣ</a:t>
            </a: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Ευθυμία Μελετλίδου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Τμήμα Φυσικής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Αριστοτέλειο Πανεπιστήμιο Θεσσαλονίνης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332656"/>
                <a:ext cx="8075240" cy="6022904"/>
              </a:xfrm>
            </p:spPr>
            <p:txBody>
              <a:bodyPr/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68580" indent="0" algn="ctr">
                  <a:buNone/>
                </a:pPr>
                <a:r>
                  <a:rPr lang="en-US" dirty="0"/>
                  <a:t>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332656"/>
                <a:ext cx="8075240" cy="60229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7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332656"/>
                <a:ext cx="8075240" cy="6022904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el-GR" dirty="0" smtClean="0"/>
                  <a:t>Εκτελούμε το  </a:t>
                </a:r>
                <a:r>
                  <a:rPr lang="en-US" dirty="0" err="1" smtClean="0"/>
                  <a:t>comlexification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μετά κάνουμε </a:t>
                </a:r>
                <a:r>
                  <a:rPr lang="en-US" dirty="0" err="1" smtClean="0"/>
                  <a:t>averaginf</a:t>
                </a:r>
                <a:r>
                  <a:rPr lang="en-US" dirty="0" smtClean="0"/>
                  <a:t> </a:t>
                </a:r>
                <a:r>
                  <a:rPr lang="el-GR" dirty="0" smtClean="0"/>
                  <a:t>αφού αντικαταστήσουμε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Ψ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acc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20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)+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𝜀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332656"/>
                <a:ext cx="8075240" cy="6022904"/>
              </a:xfrm>
              <a:blipFill rotWithShape="1">
                <a:blip r:embed="rId2"/>
                <a:stretch>
                  <a:fillRect l="-906" t="-12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3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332656"/>
                <a:ext cx="8147248" cy="6022904"/>
              </a:xfrm>
            </p:spPr>
            <p:txBody>
              <a:bodyPr>
                <a:normAutofit fontScale="85000" lnSpcReduction="10000"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Θέτουμε την πολική μορφή του μιγαδικού αριθμού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Ν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παίρνουμε τις εξισώσεις</a:t>
                </a:r>
              </a:p>
              <a:p>
                <a:pPr marL="68580" indent="0">
                  <a:buNone/>
                </a:pPr>
                <a:r>
                  <a:rPr lang="el-GR" dirty="0"/>
                  <a:t>π</a:t>
                </a:r>
                <a:r>
                  <a:rPr lang="el-GR" dirty="0" smtClean="0"/>
                  <a:t>ρώτης τάξης</a:t>
                </a:r>
                <a:endParaRPr lang="el-GR" dirty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𝟐𝟎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Ν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20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332656"/>
                <a:ext cx="8147248" cy="6022904"/>
              </a:xfrm>
              <a:blipFill rotWithShape="1"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332656"/>
                <a:ext cx="7931224" cy="6022904"/>
              </a:xfrm>
            </p:spPr>
            <p:txBody>
              <a:bodyPr>
                <a:normAutofit fontScale="77500" lnSpcReduction="20000"/>
              </a:bodyPr>
              <a:lstStyle/>
              <a:p>
                <a:pPr marL="68580" indent="0">
                  <a:buNone/>
                </a:pPr>
                <a:r>
                  <a:rPr lang="el-GR" dirty="0" smtClean="0"/>
                  <a:t>Θέτοντας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Ν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l-G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l-GR" dirty="0" smtClean="0"/>
                  <a:t> παίρνουμε την αναλλοίωτη πολλαπλότητα που είναι μία καμπύλη (εάν υπάρχει)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acc>
                              <m:r>
                                <a:rPr lang="el-GR" b="0" i="1" smtClean="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l-G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B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Ν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i="1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ea typeface="Cambria Math"/>
                                        </a:rPr>
                                        <m:t>B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l-GR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acc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ea typeface="Cambria Math"/>
                                        </a:rPr>
                                        <m:t>B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332656"/>
                <a:ext cx="7931224" cy="6022904"/>
              </a:xfrm>
              <a:blipFill rotWithShape="1">
                <a:blip r:embed="rId2"/>
                <a:stretch>
                  <a:fillRect l="-307" t="-17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0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332656"/>
                <a:ext cx="7859216" cy="6022904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el-GR" dirty="0" smtClean="0"/>
                  <a:t>Θέτοντας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Ν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εξίσωση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Ν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μας δίνει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</m:e>
                          </m:acc>
                        </m:e>
                        <m:sup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/>
                        </a:rPr>
                        <m:t>+2</m:t>
                      </m:r>
                      <m:acc>
                        <m:accPr>
                          <m:chr m:val="̃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Α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l-G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Β</m:t>
                          </m:r>
                        </m:e>
                      </m:acc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/>
                                          <a:ea typeface="Cambria Math"/>
                                        </a:rPr>
                                        <m:t>Β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func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20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332656"/>
                <a:ext cx="7859216" cy="6022904"/>
              </a:xfrm>
              <a:blipFill rotWithShape="1"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5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88640"/>
                <a:ext cx="8003232" cy="6166920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acc>
                    <m:r>
                      <a:rPr lang="el-GR" b="0" i="1" smtClean="0">
                        <a:latin typeface="Cambria Math"/>
                      </a:rPr>
                      <m:t>&gt;1/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dirty="0" smtClean="0"/>
                  <a:t> έχουμε μόνο μία πραγματική ρίζα. Για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acc>
                    <m:r>
                      <a:rPr lang="el-GR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dirty="0" smtClean="0"/>
                  <a:t> έχουμε τρεις πραγματικές ρίζες όταν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(1−3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</m:acc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&gt;|1+9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acc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9</m:t>
                        </m:r>
                        <m:acc>
                          <m:accPr>
                            <m:chr m:val="̂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acc>
                      <m:accPr>
                        <m:chr m:val="̅"/>
                        <m:ctrlPr>
                          <a:rPr lang="el-G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acc>
                    <m:r>
                      <a:rPr lang="el-GR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Όταν ισχύει η ισότητα έχουμε διακλάδωση σάγματος-κόμβου.</a:t>
                </a:r>
              </a:p>
              <a:p>
                <a:pPr marL="68580" indent="0">
                  <a:buNone/>
                </a:pPr>
                <a:r>
                  <a:rPr lang="el-GR" dirty="0" smtClean="0"/>
                  <a:t>Όταν υπάρχουν τρεις περιοδικές τροχιές οι δύο εξωτερικές είναι ευσταθείς και η μεσαία είναι ασταθής.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88640"/>
                <a:ext cx="8003232" cy="6166920"/>
              </a:xfrm>
              <a:blipFill rotWithShape="1">
                <a:blip r:embed="rId2"/>
                <a:stretch>
                  <a:fillRect l="-914" t="-494" r="-22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4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892728"/>
            <a:ext cx="7931150" cy="4975707"/>
          </a:xfrm>
        </p:spPr>
      </p:pic>
    </p:spTree>
    <p:extLst>
      <p:ext uri="{BB962C8B-B14F-4D97-AF65-F5344CB8AC3E}">
        <p14:creationId xmlns:p14="http://schemas.microsoft.com/office/powerpoint/2010/main" val="32374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0" y="981138"/>
            <a:ext cx="7616952" cy="4727448"/>
          </a:xfrm>
        </p:spPr>
      </p:pic>
    </p:spTree>
    <p:extLst>
      <p:ext uri="{BB962C8B-B14F-4D97-AF65-F5344CB8AC3E}">
        <p14:creationId xmlns:p14="http://schemas.microsoft.com/office/powerpoint/2010/main" val="14280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" y="1026858"/>
            <a:ext cx="7616952" cy="4636008"/>
          </a:xfrm>
        </p:spPr>
      </p:pic>
    </p:spTree>
    <p:extLst>
      <p:ext uri="{BB962C8B-B14F-4D97-AF65-F5344CB8AC3E}">
        <p14:creationId xmlns:p14="http://schemas.microsoft.com/office/powerpoint/2010/main" val="27003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8" y="1026858"/>
            <a:ext cx="7616952" cy="4636008"/>
          </a:xfrm>
        </p:spPr>
      </p:pic>
    </p:spTree>
    <p:extLst>
      <p:ext uri="{BB962C8B-B14F-4D97-AF65-F5344CB8AC3E}">
        <p14:creationId xmlns:p14="http://schemas.microsoft.com/office/powerpoint/2010/main" val="38628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Χαοτικοί ελκυστές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ελκτικά σύνολα τα οποία έχουν τις δύο ιδιότητες του χάους.</a:t>
            </a:r>
          </a:p>
          <a:p>
            <a:pPr>
              <a:buNone/>
            </a:pPr>
            <a:r>
              <a:rPr lang="el-GR" dirty="0" smtClean="0"/>
              <a:t>1. Ευαίσθητη εξάρτηση από τις αρχικές συνθήκες.</a:t>
            </a:r>
          </a:p>
          <a:p>
            <a:pPr>
              <a:buNone/>
            </a:pPr>
            <a:r>
              <a:rPr lang="el-GR" dirty="0" smtClean="0"/>
              <a:t>2. Τοπολογική μεταβατικότητα.</a:t>
            </a:r>
          </a:p>
          <a:p>
            <a:r>
              <a:rPr lang="el-GR" dirty="0" smtClean="0"/>
              <a:t>Τρίτη ιδιότητα: Πυκνές περιοδικές τροχιές,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9" y="1098296"/>
            <a:ext cx="7616952" cy="4636008"/>
          </a:xfrm>
        </p:spPr>
      </p:pic>
    </p:spTree>
    <p:extLst>
      <p:ext uri="{BB962C8B-B14F-4D97-AF65-F5344CB8AC3E}">
        <p14:creationId xmlns:p14="http://schemas.microsoft.com/office/powerpoint/2010/main" val="28168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</a:t>
            </a:r>
            <a:r>
              <a:rPr lang="en-US" dirty="0" smtClean="0"/>
              <a:t>singular </a:t>
            </a:r>
            <a:r>
              <a:rPr lang="el-GR" dirty="0" smtClean="0"/>
              <a:t>σύστημα ενός μη γραμμικού και δύο γραμμικών ταλαντωτών όταν αυτοί έχουν συχνότητες που είναι υποπολλαπλάσια του 2π μπορεί μέσω  επέκτασης του θεωρήματος </a:t>
            </a:r>
            <a:r>
              <a:rPr lang="en-US" dirty="0" smtClean="0"/>
              <a:t>averaging </a:t>
            </a:r>
            <a:r>
              <a:rPr lang="el-GR" dirty="0" smtClean="0"/>
              <a:t>και μέσω επέκτασης των θεωρημάτων των </a:t>
            </a:r>
            <a:r>
              <a:rPr lang="en-US" dirty="0" err="1" smtClean="0"/>
              <a:t>Fenichel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err="1" smtClean="0"/>
              <a:t>Tichonov</a:t>
            </a:r>
            <a:r>
              <a:rPr lang="el-GR" dirty="0" smtClean="0"/>
              <a:t> να αντιστοιχηθεί με σύστημα που </a:t>
            </a:r>
            <a:r>
              <a:rPr lang="el-GR" dirty="0"/>
              <a:t>έ</a:t>
            </a:r>
            <a:r>
              <a:rPr lang="el-GR" dirty="0" smtClean="0"/>
              <a:t>χει τρεις περιοδικές τροχιές για διάφορες τιμές των παραμέτρων.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35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50" y="1784350"/>
            <a:ext cx="7395099" cy="4572000"/>
          </a:xfrm>
        </p:spPr>
      </p:pic>
    </p:spTree>
    <p:extLst>
      <p:ext uri="{BB962C8B-B14F-4D97-AF65-F5344CB8AC3E}">
        <p14:creationId xmlns:p14="http://schemas.microsoft.com/office/powerpoint/2010/main" val="10744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512064"/>
            <a:ext cx="7715200" cy="4357096"/>
          </a:xfrm>
        </p:spPr>
        <p:txBody>
          <a:bodyPr/>
          <a:lstStyle/>
          <a:p>
            <a:pPr algn="ctr"/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Σας </a:t>
            </a:r>
            <a:r>
              <a:rPr lang="el-GR" dirty="0" smtClean="0"/>
              <a:t>ευχαριστώ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88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Ιδιότητες του χάους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7829576" cy="4855386"/>
          </a:xfrm>
        </p:spPr>
        <p:txBody>
          <a:bodyPr>
            <a:normAutofit/>
          </a:bodyPr>
          <a:lstStyle/>
          <a:p>
            <a:pPr marL="582930" indent="-514350">
              <a:buAutoNum type="arabicPeriod"/>
            </a:pPr>
            <a:r>
              <a:rPr lang="el-GR" dirty="0" smtClean="0"/>
              <a:t>Ευαίσθητη εξάρτηση από τις αρχικές συνθήκες: </a:t>
            </a:r>
          </a:p>
          <a:p>
            <a:pPr marL="582930" indent="-514350">
              <a:buNone/>
            </a:pPr>
            <a:r>
              <a:rPr lang="el-GR" dirty="0" smtClean="0"/>
              <a:t>	Υπάρχει πραγματικός αριθμός </a:t>
            </a:r>
            <a:r>
              <a:rPr lang="en-US" dirty="0" smtClean="0"/>
              <a:t>r </a:t>
            </a:r>
            <a:r>
              <a:rPr lang="el-GR" dirty="0" smtClean="0"/>
              <a:t>ο οποίος για κάθε </a:t>
            </a:r>
            <a:r>
              <a:rPr lang="en-US" dirty="0" smtClean="0"/>
              <a:t>x</a:t>
            </a:r>
            <a:r>
              <a:rPr lang="el-GR" dirty="0" smtClean="0"/>
              <a:t> πουανήκει στο χαοτικό αναλλοίωτο σύνολο και για κάθε περιοχή του </a:t>
            </a:r>
            <a:r>
              <a:rPr lang="en-US" dirty="0" smtClean="0"/>
              <a:t>x, </a:t>
            </a:r>
            <a:r>
              <a:rPr lang="el-GR" dirty="0" smtClean="0"/>
              <a:t>όσο μικρή και να είναι, υπάρχει</a:t>
            </a:r>
            <a:r>
              <a:rPr lang="en-US" dirty="0" smtClean="0"/>
              <a:t> y  </a:t>
            </a:r>
            <a:r>
              <a:rPr lang="el-GR" dirty="0" smtClean="0"/>
              <a:t>που ανήκει σε αυτή την περιοχή του </a:t>
            </a:r>
            <a:r>
              <a:rPr lang="en-US" dirty="0" smtClean="0"/>
              <a:t>x,</a:t>
            </a:r>
            <a:r>
              <a:rPr lang="el-GR" dirty="0" smtClean="0"/>
              <a:t> τέτοιο ώστε</a:t>
            </a:r>
            <a:r>
              <a:rPr lang="en-US" dirty="0" smtClean="0"/>
              <a:t>  </a:t>
            </a:r>
            <a:r>
              <a:rPr lang="el-GR" dirty="0" smtClean="0"/>
              <a:t>οι δύο τροχιές μετα από χρόνο </a:t>
            </a:r>
            <a:r>
              <a:rPr lang="en-US" dirty="0" smtClean="0"/>
              <a:t>t </a:t>
            </a:r>
            <a:r>
              <a:rPr lang="el-GR" dirty="0" smtClean="0"/>
              <a:t>να απομακρύνονται σε απόσταση </a:t>
            </a:r>
            <a:r>
              <a:rPr lang="en-US" dirty="0" smtClean="0"/>
              <a:t>r.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357166"/>
            <a:ext cx="7829576" cy="599839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1.</a:t>
            </a:r>
            <a:r>
              <a:rPr lang="en-US" dirty="0" smtClean="0"/>
              <a:t> </a:t>
            </a:r>
            <a:r>
              <a:rPr lang="el-GR" dirty="0" smtClean="0"/>
              <a:t>Ευαίσθητη εξάρτηση από τις αρχικές συνθήκες.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Oval 3"/>
          <p:cNvSpPr/>
          <p:nvPr/>
        </p:nvSpPr>
        <p:spPr>
          <a:xfrm>
            <a:off x="1214414" y="2357430"/>
            <a:ext cx="4572032" cy="292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solidFill>
                <a:srgbClr val="FF0000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2285984" y="3429000"/>
            <a:ext cx="571504" cy="4286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    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2643174" y="350043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reeform 8"/>
          <p:cNvSpPr/>
          <p:nvPr/>
        </p:nvSpPr>
        <p:spPr>
          <a:xfrm>
            <a:off x="2616591" y="2557976"/>
            <a:ext cx="2904978" cy="846406"/>
          </a:xfrm>
          <a:custGeom>
            <a:avLst/>
            <a:gdLst>
              <a:gd name="connsiteX0" fmla="*/ 0 w 2904978"/>
              <a:gd name="connsiteY0" fmla="*/ 846406 h 846406"/>
              <a:gd name="connsiteX1" fmla="*/ 604911 w 2904978"/>
              <a:gd name="connsiteY1" fmla="*/ 410307 h 846406"/>
              <a:gd name="connsiteX2" fmla="*/ 2574387 w 2904978"/>
              <a:gd name="connsiteY2" fmla="*/ 58615 h 846406"/>
              <a:gd name="connsiteX3" fmla="*/ 2588455 w 2904978"/>
              <a:gd name="connsiteY3" fmla="*/ 58615 h 846406"/>
              <a:gd name="connsiteX4" fmla="*/ 2588455 w 2904978"/>
              <a:gd name="connsiteY4" fmla="*/ 58615 h 84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978" h="846406">
                <a:moveTo>
                  <a:pt x="0" y="846406"/>
                </a:moveTo>
                <a:cubicBezTo>
                  <a:pt x="87923" y="694005"/>
                  <a:pt x="175847" y="541605"/>
                  <a:pt x="604911" y="410307"/>
                </a:cubicBezTo>
                <a:cubicBezTo>
                  <a:pt x="1033975" y="279009"/>
                  <a:pt x="2243796" y="117230"/>
                  <a:pt x="2574387" y="58615"/>
                </a:cubicBezTo>
                <a:cubicBezTo>
                  <a:pt x="2904978" y="0"/>
                  <a:pt x="2588455" y="58615"/>
                  <a:pt x="2588455" y="58615"/>
                </a:cubicBezTo>
                <a:lnTo>
                  <a:pt x="2588455" y="5861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Freeform 9"/>
          <p:cNvSpPr/>
          <p:nvPr/>
        </p:nvSpPr>
        <p:spPr>
          <a:xfrm>
            <a:off x="2630658" y="3868615"/>
            <a:ext cx="2686930" cy="738555"/>
          </a:xfrm>
          <a:custGeom>
            <a:avLst/>
            <a:gdLst>
              <a:gd name="connsiteX0" fmla="*/ 0 w 2686930"/>
              <a:gd name="connsiteY0" fmla="*/ 0 h 738555"/>
              <a:gd name="connsiteX1" fmla="*/ 1603717 w 2686930"/>
              <a:gd name="connsiteY1" fmla="*/ 633047 h 738555"/>
              <a:gd name="connsiteX2" fmla="*/ 2686930 w 2686930"/>
              <a:gd name="connsiteY2" fmla="*/ 633047 h 738555"/>
              <a:gd name="connsiteX3" fmla="*/ 2686930 w 2686930"/>
              <a:gd name="connsiteY3" fmla="*/ 633047 h 7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6930" h="738555">
                <a:moveTo>
                  <a:pt x="0" y="0"/>
                </a:moveTo>
                <a:cubicBezTo>
                  <a:pt x="577947" y="263769"/>
                  <a:pt x="1155895" y="527539"/>
                  <a:pt x="1603717" y="633047"/>
                </a:cubicBezTo>
                <a:cubicBezTo>
                  <a:pt x="2051539" y="738555"/>
                  <a:pt x="2686930" y="633047"/>
                  <a:pt x="2686930" y="633047"/>
                </a:cubicBezTo>
                <a:lnTo>
                  <a:pt x="2686930" y="633047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rot="16200000" flipH="1">
            <a:off x="4229868" y="3413942"/>
            <a:ext cx="1787042" cy="3883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4942" y="35004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571480"/>
            <a:ext cx="7972452" cy="5784080"/>
          </a:xfrm>
        </p:spPr>
        <p:txBody>
          <a:bodyPr/>
          <a:lstStyle/>
          <a:p>
            <a:r>
              <a:rPr lang="el-GR" dirty="0" smtClean="0"/>
              <a:t>Τοπολογική μεταβατικότητα</a:t>
            </a:r>
          </a:p>
          <a:p>
            <a:pPr>
              <a:buNone/>
            </a:pPr>
            <a:r>
              <a:rPr lang="el-GR" dirty="0" smtClean="0"/>
              <a:t>	Για δύο τυχαία ανοικτά σύνολα ξένα μεταξύ τους , η εικόνα του ενός, μετά από χρόνο </a:t>
            </a:r>
            <a:r>
              <a:rPr lang="en-US" dirty="0" smtClean="0"/>
              <a:t> t, </a:t>
            </a:r>
            <a:r>
              <a:rPr lang="el-GR" dirty="0" smtClean="0"/>
              <a:t>τέμνει το άλλο (</a:t>
            </a:r>
            <a:r>
              <a:rPr lang="en-US" dirty="0" smtClean="0"/>
              <a:t>mixing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δυναμικό σύστημα ενός μή γραμμικού ταλαντωτή με δύο γραμμικούς ταλαντωτές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420888"/>
                <a:ext cx="7643192" cy="3934672"/>
              </a:xfrm>
            </p:spPr>
            <p:txBody>
              <a:bodyPr/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l-G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𝜀𝜆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6858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𝜀𝜆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420888"/>
                <a:ext cx="7643192" cy="393467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04664"/>
                <a:ext cx="8147248" cy="5950896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l-GR" b="0" dirty="0" smtClean="0">
                    <a:latin typeface="Cambria Math"/>
                  </a:rPr>
                  <a:t>Κάνουμε τον παρακάτω ιδιάζοντα μετασχηματισμό</a:t>
                </a:r>
                <a:endParaRPr lang="en-US" b="0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b="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pPr marL="68580" indent="0">
                  <a:buNone/>
                </a:pPr>
                <a:r>
                  <a:rPr lang="el-GR" b="0" dirty="0" smtClean="0"/>
                  <a:t>Τότε οι εξισώσεις μας γίνονται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04664"/>
                <a:ext cx="8147248" cy="5950896"/>
              </a:xfrm>
              <a:blipFill rotWithShape="1">
                <a:blip r:embed="rId2"/>
                <a:stretch>
                  <a:fillRect l="-973" t="-21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548680"/>
                <a:ext cx="8003232" cy="5806880"/>
              </a:xfrm>
            </p:spPr>
            <p:txBody>
              <a:bodyPr>
                <a:normAutofit fontScale="77500" lnSpcReduction="20000"/>
              </a:bodyPr>
              <a:lstStyle/>
              <a:p>
                <a:pPr marL="68580" indent="0">
                  <a:buNone/>
                </a:pPr>
                <a:r>
                  <a:rPr lang="el-GR" dirty="0" smtClean="0">
                    <a:latin typeface="Cambria Math"/>
                  </a:rPr>
                  <a:t>Το ομογενές μέρος των δύο γραμμικών εξισώσεων έχει </a:t>
                </a:r>
                <a:r>
                  <a:rPr lang="el-GR" dirty="0" err="1" smtClean="0">
                    <a:latin typeface="Cambria Math"/>
                  </a:rPr>
                  <a:t>ιδιοσυχνότητες</a:t>
                </a:r>
                <a:endParaRPr lang="en-US" dirty="0" smtClean="0">
                  <a:latin typeface="Cambria Math"/>
                </a:endParaRPr>
              </a:p>
              <a:p>
                <a:pPr marL="6858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/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(1+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2(1+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Και </a:t>
                </a:r>
                <a:r>
                  <a:rPr lang="el-GR" dirty="0" err="1" smtClean="0"/>
                  <a:t>ιδιοδιανύσματα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(1,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(1,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Κ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 smtClean="0"/>
                  <a:t> όπου</a:t>
                </a:r>
              </a:p>
              <a:p>
                <a:pPr marL="68580" indent="0">
                  <a:buNone/>
                </a:pP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𝑎𝑑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(1+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Αν πάρουμε τη ομογενή λύση των γραμμικών εξισώσεων (βλέπουμε ότι το μη ομογενές κομμάτι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Ο</m:t>
                    </m:r>
                    <m:r>
                      <a:rPr lang="el-GR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ε</m:t>
                    </m:r>
                    <m:r>
                      <a:rPr lang="el-GR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 smtClean="0"/>
                  <a:t>) κάνουμε την αλλαγή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l-GR" dirty="0" smtClean="0"/>
                  <a:t>, αναπτύξουμε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σε σειρά ως προς το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l-GR" dirty="0" smtClean="0"/>
                  <a:t>, παίρνουμε για τη μη γραμμική εξίσωση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548680"/>
                <a:ext cx="8003232" cy="5806880"/>
              </a:xfrm>
              <a:blipFill rotWithShape="1">
                <a:blip r:embed="rId2"/>
                <a:stretch>
                  <a:fillRect l="-228" t="-1994" r="-12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6632"/>
                <a:ext cx="8147248" cy="6238928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20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20</m:t>
                                      </m:r>
                                    </m:sub>
                                  </m:sSub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𝜀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20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68580" indent="0" algn="ctr">
                  <a:buNone/>
                </a:pPr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68580" indent="0" algn="ctr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6632"/>
                <a:ext cx="8147248" cy="6238928"/>
              </a:xfrm>
              <a:blipFill rotWithShape="1">
                <a:blip r:embed="rId2"/>
                <a:stretch>
                  <a:fillRect t="-9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938</TotalTime>
  <Words>1587</Words>
  <Application>Microsoft Office PowerPoint</Application>
  <PresentationFormat>Προβολή στην οθόνη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Metro</vt:lpstr>
      <vt:lpstr>ΔυναμιKH μελEτη και προσομοIωση ενOΣ συστΗματοΣ συζευγμΕνου μη γραμμικΟΥ ταλαντωτΗ με γραμμικοΥΣ ταλαντωτΕΣ</vt:lpstr>
      <vt:lpstr>Χαοτικοί ελκυστές</vt:lpstr>
      <vt:lpstr>Ιδιότητες του χάους</vt:lpstr>
      <vt:lpstr>Παρουσίαση του PowerPoint</vt:lpstr>
      <vt:lpstr>Παρουσίαση του PowerPoint</vt:lpstr>
      <vt:lpstr>Το δυναμικό σύστημα ενός μή γραμμικού ταλαντωτή με δύο γραμμικούς ταλαντωτές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Συμπεράσματα</vt:lpstr>
      <vt:lpstr>Παρουσίαση του PowerPoint</vt:lpstr>
      <vt:lpstr>  Σας ευχαριστώ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Χαοτικοί ελκυστές</dc:title>
  <dc:creator>efthymia</dc:creator>
  <cp:lastModifiedBy>Administrator</cp:lastModifiedBy>
  <cp:revision>100</cp:revision>
  <dcterms:created xsi:type="dcterms:W3CDTF">2018-07-03T15:51:08Z</dcterms:created>
  <dcterms:modified xsi:type="dcterms:W3CDTF">2018-07-09T17:35:04Z</dcterms:modified>
</cp:coreProperties>
</file>